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6" r:id="rId4"/>
    <p:sldId id="258" r:id="rId5"/>
    <p:sldId id="262" r:id="rId6"/>
    <p:sldId id="267" r:id="rId7"/>
    <p:sldId id="265" r:id="rId8"/>
    <p:sldId id="26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54" y="58"/>
      </p:cViewPr>
      <p:guideLst>
        <p:guide orient="horz" pos="346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D1526-F626-4A3D-9765-8015DF5084C2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0368F-6ACF-4516-B000-008F4F287B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77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0368F-6ACF-4516-B000-008F4F287B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75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0368F-6ACF-4516-B000-008F4F287B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828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0368F-6ACF-4516-B000-008F4F287B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97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08456-CD01-6360-5895-16B4ADA15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E9FF1F-BACA-A06F-267C-C05E02D1E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2896FC-ABBC-62A3-6B4B-291D8874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BE5A6-A0F2-3B7F-1E43-BC2FAC13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F06EA0-F686-9CC4-4DD1-3F1FC717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422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719DA-2724-26F8-2017-30EDAFA1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03F879-FB46-6B99-C460-821124A9E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6F06D8-2085-6CF7-BC0A-1F898221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264AC-4CB2-2E27-FE73-077278A6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78330F-10C6-E412-E71B-2853A3B3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01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45687F-DF85-59E3-E663-A038FEB3E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3DDCE6-6792-7D6F-AA6F-A7B9801A8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4D7334-AFA2-83FC-72B9-4F772FB78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0AF50-8FD0-46C7-F528-B717BD35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44151B-6094-EE23-FE51-37297258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30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D1FD4-E96E-DE0D-7971-E5BD1C19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1EDDBA-E6DF-E85F-333D-54582C53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1FCE3F-1BA9-DFF3-5A94-0BDB3694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0146CA-47FB-4AF0-117E-6DA68E00F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848EA0-D27C-F059-D4BD-3F2DF966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5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424AD-770C-BF9C-C4C5-9AD1D93E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7DC42F-D819-0A9C-7513-62362B9A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BBB6A-FF9A-3668-E968-7E155BB44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069369-4931-1460-472F-8EEEE98B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633680-0A9E-523D-B7D8-EC3E4F05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26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1AF6F-4C73-9BE9-562D-8A51D067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3C69A9-6C5D-B399-944F-285A4B26B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CEB1EA-4C4A-14A0-D018-411257692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AB600A-2D7B-0210-C079-8CCD6D94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36FA5C-EBF6-C0A6-1312-16E4DE71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4BBB16-0D3E-5A59-CBAB-405BB44F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45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2BE52-62F8-104F-D221-FC0FB4FA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C0B793-D1AB-BCD2-74D1-934E8681C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27C05B-2D05-F87F-C3DD-AAF725F5D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364B81-1DDC-2AEA-DA38-A2A0573AA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906982-88E8-14CF-313D-CB619E407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83DE1D-9B52-B2A1-8C40-081C3ED1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3C9B53-8F9B-3DA0-7045-5C7467A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31FE07-AFDB-1884-EFCD-01EC0E45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68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2928B-7F3A-B35F-AC58-CAC5BC7E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0530FF-1180-E8AE-D7E1-8DE16532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E28269-A74D-2192-8BB6-20786A0A4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3D79C6-8109-11CC-D192-1CE9AC76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53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3184CE-0909-7788-0454-A9389476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DBD006-6D2D-3F37-11B8-5AC20A82A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1962F1-0955-ACAF-559C-48E87ABF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8BA4D-2A90-EDED-8985-8B7F5A8BC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CABBC-2CE3-A9D3-0F00-F67CAEC8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1833A7-3855-CA17-068A-CAEC0E2DB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705487-2D6B-AD7D-E9E9-E86EDF51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9CFBB3-9B04-27CA-8650-B3562DEF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5796A-2261-29FD-A4D7-5145EDA0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7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C60C7-C207-3FA9-5612-733CB4E5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D83217-3EB0-549C-E2CD-1E97CF4BC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425FE4-3CDC-106B-1F23-537278D32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C9BFE4-9406-01D1-0D95-EBEF5FEE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8A335D-D05D-77BB-0960-E4CC5921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5A6798-22C2-1902-D5E5-9960F7E0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9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0CFB4E-7096-263C-B45D-C97669A26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D07D34-323B-ECBC-C5A5-984D20F02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82D8E-8D8B-04BE-C757-164D8DF17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A5CAC-4180-41B4-96F8-D6CB23E3BD46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FF274A-0E54-AA8C-A1C1-B0906031D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36CCFC-26CE-6E3F-4BE7-80F418478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7064-E0AD-4F8A-A099-89C4C4107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76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3.sv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sv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sv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日历&#10;&#10;中度可信度描述已自动生成">
            <a:extLst>
              <a:ext uri="{FF2B5EF4-FFF2-40B4-BE49-F238E27FC236}">
                <a16:creationId xmlns:a16="http://schemas.microsoft.com/office/drawing/2014/main" id="{A82ED40A-4C3B-DD9B-43BB-FD07ABA63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 b="17903"/>
          <a:stretch/>
        </p:blipFill>
        <p:spPr>
          <a:xfrm>
            <a:off x="0" y="0"/>
            <a:ext cx="12192000" cy="59893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51AFE63-911E-F5D6-451A-E5FA69175F02}"/>
              </a:ext>
            </a:extLst>
          </p:cNvPr>
          <p:cNvSpPr/>
          <p:nvPr/>
        </p:nvSpPr>
        <p:spPr>
          <a:xfrm>
            <a:off x="0" y="-22895"/>
            <a:ext cx="12192000" cy="6113031"/>
          </a:xfrm>
          <a:prstGeom prst="rect">
            <a:avLst/>
          </a:prstGeom>
          <a:gradFill flip="none" rotWithShape="1">
            <a:gsLst>
              <a:gs pos="3000">
                <a:schemeClr val="tx1">
                  <a:lumMod val="0"/>
                </a:schemeClr>
              </a:gs>
              <a:gs pos="79000">
                <a:srgbClr val="000000">
                  <a:alpha val="35000"/>
                </a:srgbClr>
              </a:gs>
              <a:gs pos="50000">
                <a:schemeClr val="tx1">
                  <a:alpha val="76000"/>
                </a:schemeClr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C9A0159-F585-9F87-7DA8-0BC1472EA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056" y="360402"/>
            <a:ext cx="2298974" cy="422261"/>
          </a:xfrm>
          <a:prstGeom prst="rect">
            <a:avLst/>
          </a:prstGeom>
        </p:spPr>
      </p:pic>
      <p:pic>
        <p:nvPicPr>
          <p:cNvPr id="7" name="Picture 6" descr="School of Communication and Film">
            <a:extLst>
              <a:ext uri="{FF2B5EF4-FFF2-40B4-BE49-F238E27FC236}">
                <a16:creationId xmlns:a16="http://schemas.microsoft.com/office/drawing/2014/main" id="{798F2F3B-2CC6-498B-D43E-7A16575F9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249" y="363608"/>
            <a:ext cx="1962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4C395DE-0E91-9939-B603-EAF62AECA34E}"/>
              </a:ext>
            </a:extLst>
          </p:cNvPr>
          <p:cNvSpPr/>
          <p:nvPr/>
        </p:nvSpPr>
        <p:spPr>
          <a:xfrm>
            <a:off x="0" y="5943600"/>
            <a:ext cx="12192000" cy="45719"/>
          </a:xfrm>
          <a:prstGeom prst="rect">
            <a:avLst/>
          </a:prstGeom>
          <a:gradFill>
            <a:gsLst>
              <a:gs pos="3000">
                <a:srgbClr val="FFFF00"/>
              </a:gs>
              <a:gs pos="59000">
                <a:srgbClr val="FFC0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B68D94-E418-13CE-AACA-F0B9653C4AD9}"/>
              </a:ext>
            </a:extLst>
          </p:cNvPr>
          <p:cNvSpPr/>
          <p:nvPr/>
        </p:nvSpPr>
        <p:spPr>
          <a:xfrm flipV="1">
            <a:off x="-3" y="5962693"/>
            <a:ext cx="12192003" cy="127443"/>
          </a:xfrm>
          <a:prstGeom prst="rect">
            <a:avLst/>
          </a:prstGeom>
          <a:gradFill>
            <a:gsLst>
              <a:gs pos="3000">
                <a:srgbClr val="FFFF00"/>
              </a:gs>
              <a:gs pos="59000">
                <a:srgbClr val="FFCC34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CE9741-EEFD-50F5-522A-4C9912D6135D}"/>
              </a:ext>
            </a:extLst>
          </p:cNvPr>
          <p:cNvSpPr txBox="1"/>
          <p:nvPr/>
        </p:nvSpPr>
        <p:spPr>
          <a:xfrm>
            <a:off x="342688" y="6297774"/>
            <a:ext cx="5795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AIDM 7360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1A60FB-93D4-B9F6-0901-953261898D15}"/>
              </a:ext>
            </a:extLst>
          </p:cNvPr>
          <p:cNvSpPr txBox="1"/>
          <p:nvPr/>
        </p:nvSpPr>
        <p:spPr>
          <a:xfrm>
            <a:off x="3861532" y="6300181"/>
            <a:ext cx="825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The Lord of Sham Shui Po  ©  </a:t>
            </a:r>
            <a:r>
              <a:rPr lang="en-US" altLang="zh-CN" dirty="0">
                <a:solidFill>
                  <a:prstClr val="black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JIANG </a:t>
            </a:r>
            <a:r>
              <a:rPr lang="en-US" altLang="zh-CN" dirty="0" err="1">
                <a:solidFill>
                  <a:prstClr val="black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Zhuohao</a:t>
            </a:r>
            <a:r>
              <a:rPr lang="en-US" altLang="zh-CN" dirty="0">
                <a:solidFill>
                  <a:prstClr val="black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YU </a:t>
            </a:r>
            <a:r>
              <a:rPr lang="en-US" altLang="zh-CN" dirty="0" err="1">
                <a:solidFill>
                  <a:prstClr val="black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Minghao</a:t>
            </a:r>
            <a:r>
              <a:rPr lang="en-US" altLang="zh-CN" dirty="0">
                <a:solidFill>
                  <a:prstClr val="black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HE Yuchen</a:t>
            </a:r>
            <a:endParaRPr lang="zh-CN" altLang="en-US" dirty="0">
              <a:solidFill>
                <a:prstClr val="black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87A8FF-2F44-B5F9-F3A1-0AC70B93567C}"/>
              </a:ext>
            </a:extLst>
          </p:cNvPr>
          <p:cNvSpPr txBox="1"/>
          <p:nvPr/>
        </p:nvSpPr>
        <p:spPr>
          <a:xfrm>
            <a:off x="763325" y="1665488"/>
            <a:ext cx="9903861" cy="2593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Automatic Integration, </a:t>
            </a:r>
          </a:p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Analysis and Presentation Data System </a:t>
            </a:r>
          </a:p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of Global Game Products' Quality </a:t>
            </a:r>
          </a:p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in 2020-2022 (COVID-Period)</a:t>
            </a:r>
            <a:endParaRPr lang="zh-CN" altLang="en-US" sz="3200" dirty="0">
              <a:solidFill>
                <a:schemeClr val="bg1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301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日历&#10;&#10;中度可信度描述已自动生成">
            <a:extLst>
              <a:ext uri="{FF2B5EF4-FFF2-40B4-BE49-F238E27FC236}">
                <a16:creationId xmlns:a16="http://schemas.microsoft.com/office/drawing/2014/main" id="{FCFEEA14-89BB-0BD3-3B8D-465E58E4C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 b="7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685846-4A29-74FC-E239-F3822565DA2E}"/>
              </a:ext>
            </a:extLst>
          </p:cNvPr>
          <p:cNvSpPr/>
          <p:nvPr/>
        </p:nvSpPr>
        <p:spPr>
          <a:xfrm>
            <a:off x="0" y="0"/>
            <a:ext cx="12192000" cy="503264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000000">
                  <a:alpha val="0"/>
                </a:srgbClr>
              </a:gs>
              <a:gs pos="78000">
                <a:schemeClr val="tx1">
                  <a:alpha val="87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0DBB6A-F468-FE1E-E64D-CE16D3635237}"/>
              </a:ext>
            </a:extLst>
          </p:cNvPr>
          <p:cNvSpPr txBox="1"/>
          <p:nvPr/>
        </p:nvSpPr>
        <p:spPr>
          <a:xfrm>
            <a:off x="698101" y="1200622"/>
            <a:ext cx="107957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Three-year-lasted COVID-19 epidemic has caused an enormous impact on global entertainment industry, and gaming industry, which  has been estimated to reach a yearly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revenue of</a:t>
            </a:r>
            <a:r>
              <a:rPr lang="en-US" altLang="zh-CN" sz="2400" b="1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$208.6 billion USD</a:t>
            </a:r>
            <a:r>
              <a:rPr lang="en-US" altLang="zh-CN" sz="2400" b="1" kern="100" dirty="0">
                <a:solidFill>
                  <a:srgbClr val="FFC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(according to </a:t>
            </a:r>
            <a:r>
              <a:rPr lang="en-US" altLang="zh-CN" sz="2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Stasista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Oct 2022) , is one of the most affected parts. </a:t>
            </a:r>
          </a:p>
          <a:p>
            <a:pPr marL="342900" marR="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assess the impact of the epidemic on the industry as industry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observants, conducting </a:t>
            </a:r>
            <a:r>
              <a:rPr lang="en-US" altLang="zh-CN" sz="2400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 full-scale analysis on the </a:t>
            </a:r>
            <a:r>
              <a:rPr lang="en-US" altLang="zh-CN" sz="2400" b="1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quality</a:t>
            </a:r>
            <a:r>
              <a:rPr lang="en-US" altLang="zh-CN" sz="2400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of game products 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during the pass-three-year epidemic is easily considered to be essential and informative.</a:t>
            </a:r>
            <a:endParaRPr lang="en-US" altLang="zh-C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2BDF13F2-63CE-B868-0BEB-82386506D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4730" y="177523"/>
            <a:ext cx="1738212" cy="319264"/>
          </a:xfrm>
          <a:prstGeom prst="rect">
            <a:avLst/>
          </a:prstGeom>
        </p:spPr>
      </p:pic>
      <p:pic>
        <p:nvPicPr>
          <p:cNvPr id="15" name="Picture 6" descr="School of Communication and Film">
            <a:extLst>
              <a:ext uri="{FF2B5EF4-FFF2-40B4-BE49-F238E27FC236}">
                <a16:creationId xmlns:a16="http://schemas.microsoft.com/office/drawing/2014/main" id="{FABAE8E0-639E-556E-14D6-1E1060CE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699" y="180728"/>
            <a:ext cx="1483544" cy="3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908B94-1AB4-D007-D1ED-F0652FDF511E}"/>
              </a:ext>
            </a:extLst>
          </p:cNvPr>
          <p:cNvSpPr txBox="1"/>
          <p:nvPr/>
        </p:nvSpPr>
        <p:spPr>
          <a:xfrm>
            <a:off x="217117" y="392975"/>
            <a:ext cx="3541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BACKGROUND</a:t>
            </a:r>
            <a:endParaRPr lang="en-GB" altLang="zh-CN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AE9D04-9539-970B-755C-B551BE8D97D1}"/>
              </a:ext>
            </a:extLst>
          </p:cNvPr>
          <p:cNvSpPr/>
          <p:nvPr/>
        </p:nvSpPr>
        <p:spPr>
          <a:xfrm flipV="1">
            <a:off x="1086" y="549274"/>
            <a:ext cx="149386" cy="307252"/>
          </a:xfrm>
          <a:prstGeom prst="rect">
            <a:avLst/>
          </a:prstGeom>
          <a:gradFill>
            <a:gsLst>
              <a:gs pos="31000">
                <a:srgbClr val="FFC000"/>
              </a:gs>
              <a:gs pos="87000">
                <a:srgbClr val="FFFF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23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日历&#10;&#10;中度可信度描述已自动生成">
            <a:extLst>
              <a:ext uri="{FF2B5EF4-FFF2-40B4-BE49-F238E27FC236}">
                <a16:creationId xmlns:a16="http://schemas.microsoft.com/office/drawing/2014/main" id="{FCFEEA14-89BB-0BD3-3B8D-465E58E4C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 b="7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685846-4A29-74FC-E239-F3822565DA2E}"/>
              </a:ext>
            </a:extLst>
          </p:cNvPr>
          <p:cNvSpPr/>
          <p:nvPr/>
        </p:nvSpPr>
        <p:spPr>
          <a:xfrm>
            <a:off x="0" y="-22895"/>
            <a:ext cx="12192000" cy="6880895"/>
          </a:xfrm>
          <a:prstGeom prst="rect">
            <a:avLst/>
          </a:prstGeom>
          <a:gradFill flip="none" rotWithShape="1">
            <a:gsLst>
              <a:gs pos="31000">
                <a:schemeClr val="tx1">
                  <a:lumMod val="0"/>
                </a:schemeClr>
              </a:gs>
              <a:gs pos="100000">
                <a:srgbClr val="000000"/>
              </a:gs>
              <a:gs pos="87000">
                <a:schemeClr val="tx1">
                  <a:alpha val="89000"/>
                </a:schemeClr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2BDF13F2-63CE-B868-0BEB-82386506D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4730" y="177523"/>
            <a:ext cx="1738212" cy="319264"/>
          </a:xfrm>
          <a:prstGeom prst="rect">
            <a:avLst/>
          </a:prstGeom>
        </p:spPr>
      </p:pic>
      <p:pic>
        <p:nvPicPr>
          <p:cNvPr id="15" name="Picture 6" descr="School of Communication and Film">
            <a:extLst>
              <a:ext uri="{FF2B5EF4-FFF2-40B4-BE49-F238E27FC236}">
                <a16:creationId xmlns:a16="http://schemas.microsoft.com/office/drawing/2014/main" id="{FABAE8E0-639E-556E-14D6-1E1060CE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699" y="180728"/>
            <a:ext cx="1483544" cy="3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908B94-1AB4-D007-D1ED-F0652FDF511E}"/>
              </a:ext>
            </a:extLst>
          </p:cNvPr>
          <p:cNvSpPr txBox="1"/>
          <p:nvPr/>
        </p:nvSpPr>
        <p:spPr>
          <a:xfrm>
            <a:off x="217117" y="392975"/>
            <a:ext cx="3541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BACKGROUND</a:t>
            </a:r>
            <a:endParaRPr lang="en-GB" altLang="zh-CN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AE9D04-9539-970B-755C-B551BE8D97D1}"/>
              </a:ext>
            </a:extLst>
          </p:cNvPr>
          <p:cNvSpPr/>
          <p:nvPr/>
        </p:nvSpPr>
        <p:spPr>
          <a:xfrm flipV="1">
            <a:off x="1086" y="549274"/>
            <a:ext cx="149386" cy="307252"/>
          </a:xfrm>
          <a:prstGeom prst="rect">
            <a:avLst/>
          </a:prstGeom>
          <a:gradFill>
            <a:gsLst>
              <a:gs pos="31000">
                <a:srgbClr val="FFC000"/>
              </a:gs>
              <a:gs pos="87000">
                <a:srgbClr val="FFFF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9B91E-DB3A-155A-B65A-C79BCB6B4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5821" y="1025240"/>
            <a:ext cx="7346390" cy="2659762"/>
          </a:xfrm>
          <a:prstGeom prst="roundRect">
            <a:avLst>
              <a:gd name="adj" fmla="val 9188"/>
            </a:avLst>
          </a:prstGeom>
          <a:ln w="38100">
            <a:solidFill>
              <a:srgbClr val="FFC00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0415AC-3CF9-E7D3-7129-F9C963D37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771" y="4019451"/>
            <a:ext cx="4855171" cy="2496491"/>
          </a:xfrm>
          <a:prstGeom prst="roundRect">
            <a:avLst>
              <a:gd name="adj" fmla="val 8273"/>
            </a:avLst>
          </a:prstGeom>
          <a:ln w="38100">
            <a:solidFill>
              <a:srgbClr val="FFC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9765F0-9C12-24AA-6A9A-A1B8F5A144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02" t="24906" r="5750" b="28776"/>
          <a:stretch/>
        </p:blipFill>
        <p:spPr>
          <a:xfrm>
            <a:off x="217117" y="3257415"/>
            <a:ext cx="3282852" cy="8868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7D31FCD-0D9F-EA23-DF3B-CFA20EC57EBC}"/>
              </a:ext>
            </a:extLst>
          </p:cNvPr>
          <p:cNvSpPr txBox="1"/>
          <p:nvPr/>
        </p:nvSpPr>
        <p:spPr>
          <a:xfrm>
            <a:off x="277337" y="4269173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b</a:t>
            </a:r>
            <a:r>
              <a:rPr lang="en-US" altLang="zh-CN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iggest and most influential</a:t>
            </a:r>
          </a:p>
          <a:p>
            <a:pPr marR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worldwide collector of</a:t>
            </a:r>
          </a:p>
          <a:p>
            <a:pPr marR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information &amp;</a:t>
            </a:r>
          </a:p>
          <a:p>
            <a:pPr marR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critic/user reviews</a:t>
            </a:r>
          </a:p>
          <a:p>
            <a:pPr marR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of game product</a:t>
            </a:r>
          </a:p>
        </p:txBody>
      </p:sp>
    </p:spTree>
    <p:extLst>
      <p:ext uri="{BB962C8B-B14F-4D97-AF65-F5344CB8AC3E}">
        <p14:creationId xmlns:p14="http://schemas.microsoft.com/office/powerpoint/2010/main" val="323240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日历&#10;&#10;中度可信度描述已自动生成">
            <a:extLst>
              <a:ext uri="{FF2B5EF4-FFF2-40B4-BE49-F238E27FC236}">
                <a16:creationId xmlns:a16="http://schemas.microsoft.com/office/drawing/2014/main" id="{88C3D0F8-B13C-72E2-0EE2-487FE00FA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 b="7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68F4CDC-5270-9CDE-6E2D-FD03BA07F3DF}"/>
              </a:ext>
            </a:extLst>
          </p:cNvPr>
          <p:cNvSpPr/>
          <p:nvPr/>
        </p:nvSpPr>
        <p:spPr>
          <a:xfrm>
            <a:off x="0" y="-22895"/>
            <a:ext cx="12192000" cy="6880895"/>
          </a:xfrm>
          <a:prstGeom prst="rect">
            <a:avLst/>
          </a:prstGeom>
          <a:gradFill flip="none" rotWithShape="1">
            <a:gsLst>
              <a:gs pos="31000">
                <a:schemeClr val="tx1">
                  <a:lumMod val="0"/>
                </a:schemeClr>
              </a:gs>
              <a:gs pos="100000">
                <a:srgbClr val="000000"/>
              </a:gs>
              <a:gs pos="87000">
                <a:schemeClr val="tx1">
                  <a:alpha val="89000"/>
                </a:schemeClr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937E9156-38BB-834E-B868-E08633E59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4730" y="177523"/>
            <a:ext cx="1738212" cy="319264"/>
          </a:xfrm>
          <a:prstGeom prst="rect">
            <a:avLst/>
          </a:prstGeom>
        </p:spPr>
      </p:pic>
      <p:pic>
        <p:nvPicPr>
          <p:cNvPr id="6" name="Picture 6" descr="School of Communication and Film">
            <a:extLst>
              <a:ext uri="{FF2B5EF4-FFF2-40B4-BE49-F238E27FC236}">
                <a16:creationId xmlns:a16="http://schemas.microsoft.com/office/drawing/2014/main" id="{E0D198D2-96B1-760B-A72F-85F1ED9A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699" y="180728"/>
            <a:ext cx="1483544" cy="3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 descr="Metacritic logo">
            <a:extLst>
              <a:ext uri="{FF2B5EF4-FFF2-40B4-BE49-F238E27FC236}">
                <a16:creationId xmlns:a16="http://schemas.microsoft.com/office/drawing/2014/main" id="{82A7DF88-6C8E-0822-6A45-ED2EEABAEF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AA12E7E-9501-EA52-DD2E-EDDBCD274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9" y="1529991"/>
            <a:ext cx="423602" cy="4293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73FB5D-8817-4F39-2E2D-ED6348B0E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084" y="1486542"/>
            <a:ext cx="1817312" cy="524701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E2302C-604A-48B4-6C9B-114DE49E9112}"/>
              </a:ext>
            </a:extLst>
          </p:cNvPr>
          <p:cNvGrpSpPr/>
          <p:nvPr/>
        </p:nvGrpSpPr>
        <p:grpSpPr>
          <a:xfrm>
            <a:off x="105516" y="3486967"/>
            <a:ext cx="5432970" cy="3493772"/>
            <a:chOff x="-364404" y="2356142"/>
            <a:chExt cx="8052022" cy="5178002"/>
          </a:xfrm>
        </p:grpSpPr>
        <p:pic>
          <p:nvPicPr>
            <p:cNvPr id="20" name="图片 19" descr="电脑萤幕画面&#10;&#10;描述已自动生成">
              <a:extLst>
                <a:ext uri="{FF2B5EF4-FFF2-40B4-BE49-F238E27FC236}">
                  <a16:creationId xmlns:a16="http://schemas.microsoft.com/office/drawing/2014/main" id="{2A7FF75D-A8F2-DE60-96FF-4E06F700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4404" y="2356142"/>
              <a:ext cx="8052022" cy="5178002"/>
            </a:xfrm>
            <a:prstGeom prst="rect">
              <a:avLst/>
            </a:prstGeom>
          </p:spPr>
        </p:pic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CB397A14-5AE6-6AA0-6E76-DB5574B26429}"/>
                </a:ext>
              </a:extLst>
            </p:cNvPr>
            <p:cNvSpPr/>
            <p:nvPr/>
          </p:nvSpPr>
          <p:spPr>
            <a:xfrm>
              <a:off x="567887" y="2438164"/>
              <a:ext cx="6591300" cy="3695700"/>
            </a:xfrm>
            <a:prstGeom prst="roundRect">
              <a:avLst>
                <a:gd name="adj" fmla="val 0"/>
              </a:avLst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934E2D6-36FA-FE6E-2560-BDAAFE39A46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5971"/>
          <a:stretch/>
        </p:blipFill>
        <p:spPr>
          <a:xfrm>
            <a:off x="2991780" y="3859741"/>
            <a:ext cx="4018286" cy="2713973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368300" dist="50800" dir="5400000" sx="109000" sy="109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8ABC25D-ECF4-739B-B818-A07C01FE8E79}"/>
              </a:ext>
            </a:extLst>
          </p:cNvPr>
          <p:cNvSpPr txBox="1"/>
          <p:nvPr/>
        </p:nvSpPr>
        <p:spPr>
          <a:xfrm>
            <a:off x="774079" y="2162748"/>
            <a:ext cx="5002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Highly </a:t>
            </a:r>
            <a:r>
              <a:rPr lang="en-US" altLang="zh-CN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Readable Easy for Web Scraping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kern="100" dirty="0">
                <a:solidFill>
                  <a:srgbClr val="FFFF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Only for The Player’s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kern="100" dirty="0">
                <a:solidFill>
                  <a:srgbClr val="FFFF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Information is Both Loose and Single</a:t>
            </a:r>
            <a:endParaRPr lang="zh-CN" altLang="en-US" sz="2000" b="1" kern="100" dirty="0">
              <a:solidFill>
                <a:srgbClr val="FFFF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DD93758-72B7-91B2-5C6A-3121CAAB7750}"/>
              </a:ext>
            </a:extLst>
          </p:cNvPr>
          <p:cNvSpPr txBox="1"/>
          <p:nvPr/>
        </p:nvSpPr>
        <p:spPr>
          <a:xfrm>
            <a:off x="7189102" y="1945480"/>
            <a:ext cx="50028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Automatically Visualize and </a:t>
            </a:r>
          </a:p>
          <a:p>
            <a:r>
              <a:rPr lang="en-US" altLang="zh-CN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einterpret </a:t>
            </a:r>
            <a:r>
              <a:rPr lang="en-US" altLang="zh-CN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aluable </a:t>
            </a:r>
            <a:r>
              <a:rPr lang="en-US" altLang="zh-CN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ata using </a:t>
            </a:r>
          </a:p>
          <a:p>
            <a:r>
              <a:rPr lang="en-US" altLang="zh-CN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atabase </a:t>
            </a:r>
            <a:r>
              <a:rPr lang="en-US" altLang="zh-CN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uery </a:t>
            </a:r>
            <a:r>
              <a:rPr lang="en-US" altLang="zh-CN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ystem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F6A43229-0B7B-8F19-D34B-34327185651C}"/>
              </a:ext>
            </a:extLst>
          </p:cNvPr>
          <p:cNvSpPr/>
          <p:nvPr/>
        </p:nvSpPr>
        <p:spPr>
          <a:xfrm rot="19585722">
            <a:off x="5814830" y="2685636"/>
            <a:ext cx="867139" cy="246025"/>
          </a:xfrm>
          <a:prstGeom prst="right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855F2A84-CC64-1096-6CB6-896BDCCE63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15030" y="1273437"/>
            <a:ext cx="691336" cy="691336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2140C8AA-3B4B-BB2A-D45F-81861E97EB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3665" y="2143367"/>
            <a:ext cx="451613" cy="451613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0AB14B2D-0D63-4EBE-5C22-9E2D4FF4812A}"/>
              </a:ext>
            </a:extLst>
          </p:cNvPr>
          <p:cNvSpPr txBox="1"/>
          <p:nvPr/>
        </p:nvSpPr>
        <p:spPr>
          <a:xfrm>
            <a:off x="7164375" y="4438914"/>
            <a:ext cx="4615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Reflecting Boarder Current Circumstance of Game Industry, and at Last Generate Visualized and Highly Readable Corresponding Industry Analysis and Reporting with Both Depth And Breadth, by Self-selecting Different Analysis Dimensions and Factors.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A01266E2-29A5-6542-BBA7-DD9F3CB778E2}"/>
              </a:ext>
            </a:extLst>
          </p:cNvPr>
          <p:cNvSpPr/>
          <p:nvPr/>
        </p:nvSpPr>
        <p:spPr>
          <a:xfrm rot="5400000">
            <a:off x="7362219" y="3387383"/>
            <a:ext cx="366173" cy="230784"/>
          </a:xfrm>
          <a:prstGeom prst="right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1BD0F90-D8B1-ECED-2AD0-B8192B4384C5}"/>
              </a:ext>
            </a:extLst>
          </p:cNvPr>
          <p:cNvSpPr txBox="1"/>
          <p:nvPr/>
        </p:nvSpPr>
        <p:spPr>
          <a:xfrm>
            <a:off x="7247643" y="1191306"/>
            <a:ext cx="758723" cy="40287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258948"/>
              </a:avLst>
            </a:prstTxWarp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altLang="zh-CN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Navicat</a:t>
            </a:r>
            <a:endParaRPr lang="zh-CN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图形 41">
            <a:extLst>
              <a:ext uri="{FF2B5EF4-FFF2-40B4-BE49-F238E27FC236}">
                <a16:creationId xmlns:a16="http://schemas.microsoft.com/office/drawing/2014/main" id="{7F810F56-CEEF-6084-5DBA-FE918EA3C8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61103" y="3859741"/>
            <a:ext cx="399595" cy="39959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C26F8B8-1EB2-589D-9E2D-BC86360115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8005" y="3922880"/>
            <a:ext cx="2758900" cy="303479"/>
          </a:xfrm>
          <a:prstGeom prst="rect">
            <a:avLst/>
          </a:prstGeom>
        </p:spPr>
      </p:pic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C634187C-CB0C-3D40-9D17-DC5CDFCE2251}"/>
              </a:ext>
            </a:extLst>
          </p:cNvPr>
          <p:cNvCxnSpPr/>
          <p:nvPr/>
        </p:nvCxnSpPr>
        <p:spPr>
          <a:xfrm>
            <a:off x="7247643" y="4367995"/>
            <a:ext cx="43111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18E2220-F5EB-CDCD-B404-82282B9DC19B}"/>
              </a:ext>
            </a:extLst>
          </p:cNvPr>
          <p:cNvSpPr txBox="1"/>
          <p:nvPr/>
        </p:nvSpPr>
        <p:spPr>
          <a:xfrm>
            <a:off x="217117" y="392975"/>
            <a:ext cx="560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RESEARCH OBJECTIVES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6AD009-7E2C-91B0-C298-CF0A69236591}"/>
              </a:ext>
            </a:extLst>
          </p:cNvPr>
          <p:cNvSpPr/>
          <p:nvPr/>
        </p:nvSpPr>
        <p:spPr>
          <a:xfrm flipV="1">
            <a:off x="1086" y="549274"/>
            <a:ext cx="149386" cy="307252"/>
          </a:xfrm>
          <a:prstGeom prst="rect">
            <a:avLst/>
          </a:prstGeom>
          <a:gradFill>
            <a:gsLst>
              <a:gs pos="31000">
                <a:srgbClr val="FFC000"/>
              </a:gs>
              <a:gs pos="87000">
                <a:srgbClr val="FFFF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93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日历&#10;&#10;中度可信度描述已自动生成">
            <a:extLst>
              <a:ext uri="{FF2B5EF4-FFF2-40B4-BE49-F238E27FC236}">
                <a16:creationId xmlns:a16="http://schemas.microsoft.com/office/drawing/2014/main" id="{38618D06-4C0E-7DD3-955E-6AA577D1A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 b="179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22584EF-BAEA-AEE9-03DD-A60029014909}"/>
              </a:ext>
            </a:extLst>
          </p:cNvPr>
          <p:cNvSpPr/>
          <p:nvPr/>
        </p:nvSpPr>
        <p:spPr>
          <a:xfrm>
            <a:off x="0" y="-22895"/>
            <a:ext cx="12192000" cy="6880895"/>
          </a:xfrm>
          <a:prstGeom prst="rect">
            <a:avLst/>
          </a:prstGeom>
          <a:gradFill flip="none" rotWithShape="1">
            <a:gsLst>
              <a:gs pos="31000">
                <a:schemeClr val="tx1">
                  <a:lumMod val="0"/>
                </a:schemeClr>
              </a:gs>
              <a:gs pos="100000">
                <a:srgbClr val="000000"/>
              </a:gs>
              <a:gs pos="87000">
                <a:schemeClr val="tx1">
                  <a:alpha val="89000"/>
                </a:schemeClr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800" dirty="0">
              <a:solidFill>
                <a:schemeClr val="bg1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E3151A8-C14A-EFA9-1533-974758F05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30" y="177523"/>
            <a:ext cx="1738212" cy="319264"/>
          </a:xfrm>
          <a:prstGeom prst="rect">
            <a:avLst/>
          </a:prstGeom>
        </p:spPr>
      </p:pic>
      <p:pic>
        <p:nvPicPr>
          <p:cNvPr id="4" name="Picture 6" descr="School of Communication and Film">
            <a:extLst>
              <a:ext uri="{FF2B5EF4-FFF2-40B4-BE49-F238E27FC236}">
                <a16:creationId xmlns:a16="http://schemas.microsoft.com/office/drawing/2014/main" id="{AE4EEEB9-19DE-E2F3-5BA6-31D8B15B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699" y="180728"/>
            <a:ext cx="1483544" cy="3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3BFD4D52-C7F5-7D7B-B166-E263CD113322}"/>
              </a:ext>
            </a:extLst>
          </p:cNvPr>
          <p:cNvSpPr/>
          <p:nvPr/>
        </p:nvSpPr>
        <p:spPr>
          <a:xfrm>
            <a:off x="2185580" y="1051746"/>
            <a:ext cx="7820840" cy="4154214"/>
          </a:xfrm>
          <a:prstGeom prst="roundRect">
            <a:avLst>
              <a:gd name="adj" fmla="val 319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827C4B-B15F-D9C6-DFA6-5077F98CD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841" y="1186497"/>
            <a:ext cx="303633" cy="3077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F9F5AC-C188-B09D-8569-BD8BE10273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5606" y="1186497"/>
            <a:ext cx="1220034" cy="35225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DCF1107-CDDA-FE5D-5869-E3A96BEF2898}"/>
              </a:ext>
            </a:extLst>
          </p:cNvPr>
          <p:cNvSpPr/>
          <p:nvPr/>
        </p:nvSpPr>
        <p:spPr>
          <a:xfrm>
            <a:off x="2185579" y="1620969"/>
            <a:ext cx="7820841" cy="4682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FE203E-CD78-A7C2-4717-7A0A9A1938A9}"/>
              </a:ext>
            </a:extLst>
          </p:cNvPr>
          <p:cNvSpPr txBox="1"/>
          <p:nvPr/>
        </p:nvSpPr>
        <p:spPr>
          <a:xfrm>
            <a:off x="6604746" y="1155699"/>
            <a:ext cx="36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800" b="1" kern="100" dirty="0">
                <a:solidFill>
                  <a:schemeClr val="bg1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Query 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G</a:t>
            </a:r>
            <a:r>
              <a:rPr lang="en-GB" altLang="zh-CN" sz="1800" b="1" kern="100" dirty="0">
                <a:solidFill>
                  <a:schemeClr val="bg1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ame 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D</a:t>
            </a:r>
            <a:r>
              <a:rPr lang="en-GB" altLang="zh-CN" sz="1800" b="1" kern="100" dirty="0">
                <a:solidFill>
                  <a:schemeClr val="bg1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eveloper </a:t>
            </a:r>
            <a:r>
              <a:rPr lang="en-US" altLang="zh-CN" sz="1800" b="1" kern="100" dirty="0">
                <a:solidFill>
                  <a:schemeClr val="bg1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D</a:t>
            </a:r>
            <a:r>
              <a:rPr lang="en-GB" altLang="zh-CN" sz="1800" b="1" kern="100" dirty="0">
                <a:solidFill>
                  <a:schemeClr val="bg1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ata</a:t>
            </a:r>
            <a:endParaRPr lang="en-GB" altLang="zh-CN" sz="1800" kern="100" dirty="0">
              <a:solidFill>
                <a:schemeClr val="bg1"/>
              </a:solidFill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8C8AFA-F8F4-5C68-8002-DF36210B3754}"/>
              </a:ext>
            </a:extLst>
          </p:cNvPr>
          <p:cNvSpPr txBox="1"/>
          <p:nvPr/>
        </p:nvSpPr>
        <p:spPr>
          <a:xfrm>
            <a:off x="2319840" y="5351577"/>
            <a:ext cx="76865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{CD Projekt red studio}'s average media score was {73.1}, and {33.3%} of critic rated the game developer as a good rating. Of all the games developed by the developer, it was {Cyberpunk 2077}, with {8,233} users giving positive reviews.</a:t>
            </a:r>
            <a:endParaRPr lang="en-GB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6618929-95C5-5A35-88B0-CD6B0F5659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5223" y="1691430"/>
            <a:ext cx="5826263" cy="517672"/>
          </a:xfrm>
          <a:prstGeom prst="rect">
            <a:avLst/>
          </a:prstGeom>
        </p:spPr>
      </p:pic>
      <p:pic>
        <p:nvPicPr>
          <p:cNvPr id="19" name="图片 18" descr="图片包含 图形用户界面&#10;&#10;描述已自动生成">
            <a:extLst>
              <a:ext uri="{FF2B5EF4-FFF2-40B4-BE49-F238E27FC236}">
                <a16:creationId xmlns:a16="http://schemas.microsoft.com/office/drawing/2014/main" id="{3D5FC8FD-257C-22C6-C8FB-1A6AEA0EEB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5222" y="2176427"/>
            <a:ext cx="4759465" cy="102455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DC29190-E3A6-C2CA-447E-20BE58DFAA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" b="-1043"/>
          <a:stretch>
            <a:fillRect/>
          </a:stretch>
        </p:blipFill>
        <p:spPr>
          <a:xfrm>
            <a:off x="2429266" y="3674082"/>
            <a:ext cx="2825894" cy="1535523"/>
          </a:xfrm>
          <a:prstGeom prst="rect">
            <a:avLst/>
          </a:prstGeom>
          <a:ln>
            <a:noFill/>
          </a:ln>
        </p:spPr>
      </p:pic>
      <p:pic>
        <p:nvPicPr>
          <p:cNvPr id="21" name="图片 20" descr="图表&#10;&#10;描述已自动生成">
            <a:extLst>
              <a:ext uri="{FF2B5EF4-FFF2-40B4-BE49-F238E27FC236}">
                <a16:creationId xmlns:a16="http://schemas.microsoft.com/office/drawing/2014/main" id="{CC8EC54B-08FF-8A8A-B5AD-B3B61F057B1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091" t="59817" r="103" b="11012"/>
          <a:stretch>
            <a:fillRect/>
          </a:stretch>
        </p:blipFill>
        <p:spPr>
          <a:xfrm>
            <a:off x="5498846" y="3601823"/>
            <a:ext cx="3152708" cy="1653816"/>
          </a:xfrm>
          <a:prstGeom prst="rect">
            <a:avLst/>
          </a:prstGeom>
          <a:ln>
            <a:noFill/>
          </a:ln>
        </p:spPr>
      </p:pic>
      <p:pic>
        <p:nvPicPr>
          <p:cNvPr id="22" name="图片 21" descr="图表&#10;&#10;描述已自动生成">
            <a:extLst>
              <a:ext uri="{FF2B5EF4-FFF2-40B4-BE49-F238E27FC236}">
                <a16:creationId xmlns:a16="http://schemas.microsoft.com/office/drawing/2014/main" id="{5E45F12D-BA32-7D28-1488-348F9EBD176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396" t="24015" r="88" b="48013"/>
          <a:stretch>
            <a:fillRect/>
          </a:stretch>
        </p:blipFill>
        <p:spPr>
          <a:xfrm>
            <a:off x="7270756" y="2112283"/>
            <a:ext cx="2479594" cy="1290718"/>
          </a:xfrm>
          <a:prstGeom prst="rect">
            <a:avLst/>
          </a:prstGeom>
          <a:ln>
            <a:noFill/>
          </a:ln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C9CFAFD-7498-2886-924A-E03FAF474A00}"/>
              </a:ext>
            </a:extLst>
          </p:cNvPr>
          <p:cNvSpPr txBox="1"/>
          <p:nvPr/>
        </p:nvSpPr>
        <p:spPr>
          <a:xfrm>
            <a:off x="2342026" y="3237349"/>
            <a:ext cx="5826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Relevant statistical results for this game developer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4CC59F-49E8-0BCA-ED36-08FFB33AD0D4}"/>
              </a:ext>
            </a:extLst>
          </p:cNvPr>
          <p:cNvSpPr/>
          <p:nvPr/>
        </p:nvSpPr>
        <p:spPr>
          <a:xfrm>
            <a:off x="4126175" y="4484289"/>
            <a:ext cx="365888" cy="6618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9C0AF4A-7BBF-C2DE-645D-B16CC4050BF8}"/>
              </a:ext>
            </a:extLst>
          </p:cNvPr>
          <p:cNvSpPr txBox="1"/>
          <p:nvPr/>
        </p:nvSpPr>
        <p:spPr>
          <a:xfrm>
            <a:off x="217117" y="392975"/>
            <a:ext cx="3541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2</a:t>
            </a:r>
            <a:endParaRPr lang="zh-CN" altLang="en-US" sz="32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F5E4771-5863-DEA5-E03C-310D610AC9A4}"/>
              </a:ext>
            </a:extLst>
          </p:cNvPr>
          <p:cNvSpPr/>
          <p:nvPr/>
        </p:nvSpPr>
        <p:spPr>
          <a:xfrm flipV="1">
            <a:off x="1086" y="549274"/>
            <a:ext cx="149386" cy="307252"/>
          </a:xfrm>
          <a:prstGeom prst="rect">
            <a:avLst/>
          </a:prstGeom>
          <a:gradFill>
            <a:gsLst>
              <a:gs pos="31000">
                <a:srgbClr val="FFC000"/>
              </a:gs>
              <a:gs pos="87000">
                <a:srgbClr val="FFFF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6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日历&#10;&#10;中度可信度描述已自动生成">
            <a:extLst>
              <a:ext uri="{FF2B5EF4-FFF2-40B4-BE49-F238E27FC236}">
                <a16:creationId xmlns:a16="http://schemas.microsoft.com/office/drawing/2014/main" id="{38618D06-4C0E-7DD3-955E-6AA577D1A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 b="179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22584EF-BAEA-AEE9-03DD-A60029014909}"/>
              </a:ext>
            </a:extLst>
          </p:cNvPr>
          <p:cNvSpPr/>
          <p:nvPr/>
        </p:nvSpPr>
        <p:spPr>
          <a:xfrm>
            <a:off x="0" y="-22895"/>
            <a:ext cx="12192000" cy="6880895"/>
          </a:xfrm>
          <a:prstGeom prst="rect">
            <a:avLst/>
          </a:prstGeom>
          <a:gradFill flip="none" rotWithShape="1">
            <a:gsLst>
              <a:gs pos="31000">
                <a:schemeClr val="tx1">
                  <a:lumMod val="0"/>
                </a:schemeClr>
              </a:gs>
              <a:gs pos="100000">
                <a:srgbClr val="000000"/>
              </a:gs>
              <a:gs pos="87000">
                <a:schemeClr val="tx1">
                  <a:alpha val="89000"/>
                </a:schemeClr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800" dirty="0">
              <a:solidFill>
                <a:schemeClr val="bg1"/>
              </a:solidFill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E3151A8-C14A-EFA9-1533-974758F05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4730" y="177523"/>
            <a:ext cx="1738212" cy="319264"/>
          </a:xfrm>
          <a:prstGeom prst="rect">
            <a:avLst/>
          </a:prstGeom>
        </p:spPr>
      </p:pic>
      <p:pic>
        <p:nvPicPr>
          <p:cNvPr id="4" name="Picture 6" descr="School of Communication and Film">
            <a:extLst>
              <a:ext uri="{FF2B5EF4-FFF2-40B4-BE49-F238E27FC236}">
                <a16:creationId xmlns:a16="http://schemas.microsoft.com/office/drawing/2014/main" id="{AE4EEEB9-19DE-E2F3-5BA6-31D8B15B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699" y="180728"/>
            <a:ext cx="1483544" cy="3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A9C0AF4A-7BBF-C2DE-645D-B16CC4050BF8}"/>
              </a:ext>
            </a:extLst>
          </p:cNvPr>
          <p:cNvSpPr txBox="1"/>
          <p:nvPr/>
        </p:nvSpPr>
        <p:spPr>
          <a:xfrm>
            <a:off x="217117" y="392975"/>
            <a:ext cx="3541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2</a:t>
            </a:r>
            <a:endParaRPr lang="zh-CN" altLang="en-US" sz="32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F5E4771-5863-DEA5-E03C-310D610AC9A4}"/>
              </a:ext>
            </a:extLst>
          </p:cNvPr>
          <p:cNvSpPr/>
          <p:nvPr/>
        </p:nvSpPr>
        <p:spPr>
          <a:xfrm flipV="1">
            <a:off x="1086" y="549274"/>
            <a:ext cx="149386" cy="307252"/>
          </a:xfrm>
          <a:prstGeom prst="rect">
            <a:avLst/>
          </a:prstGeom>
          <a:gradFill>
            <a:gsLst>
              <a:gs pos="31000">
                <a:srgbClr val="FFC000"/>
              </a:gs>
              <a:gs pos="87000">
                <a:srgbClr val="FFFF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ED41E0-13AF-E536-8957-90C3F7790462}"/>
              </a:ext>
            </a:extLst>
          </p:cNvPr>
          <p:cNvSpPr txBox="1"/>
          <p:nvPr/>
        </p:nvSpPr>
        <p:spPr>
          <a:xfrm>
            <a:off x="7696121" y="1355913"/>
            <a:ext cx="34564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Metacritic's website flaws:</a:t>
            </a:r>
          </a:p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Due to system problems, some games do not display the corresponding media ratings, but in fact some media have rated them, and these scores are recorded in the media_views table after web scraping.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BAE5C4-A93B-3026-EDB5-8FD95B412F34}"/>
              </a:ext>
            </a:extLst>
          </p:cNvPr>
          <p:cNvSpPr/>
          <p:nvPr/>
        </p:nvSpPr>
        <p:spPr>
          <a:xfrm flipV="1">
            <a:off x="7638193" y="1481890"/>
            <a:ext cx="115855" cy="120227"/>
          </a:xfrm>
          <a:prstGeom prst="rect">
            <a:avLst/>
          </a:prstGeom>
          <a:gradFill>
            <a:gsLst>
              <a:gs pos="31000">
                <a:srgbClr val="FFC000"/>
              </a:gs>
              <a:gs pos="87000">
                <a:srgbClr val="FFFF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7822F5-5CCC-7E09-1E02-3F89D1BD5665}"/>
              </a:ext>
            </a:extLst>
          </p:cNvPr>
          <p:cNvSpPr txBox="1"/>
          <p:nvPr/>
        </p:nvSpPr>
        <p:spPr>
          <a:xfrm>
            <a:off x="7680342" y="3789953"/>
            <a:ext cx="129453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chemeClr val="bg1"/>
                </a:solidFill>
              </a:rPr>
              <a:t>Critic_Score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6280D04-E99C-E04F-2DD9-C004F9A2D1E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327612" y="4128507"/>
            <a:ext cx="0" cy="2154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ABE2CA1-69CE-A515-22F1-19ED4B1C2D56}"/>
              </a:ext>
            </a:extLst>
          </p:cNvPr>
          <p:cNvSpPr txBox="1"/>
          <p:nvPr/>
        </p:nvSpPr>
        <p:spPr>
          <a:xfrm>
            <a:off x="8732663" y="4345726"/>
            <a:ext cx="1002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GB" altLang="zh-CN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ull</a:t>
            </a:r>
            <a:r>
              <a:rPr lang="en-GB" altLang="zh-C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1B78F05-5FBC-9CB8-18EE-B57B22238A5F}"/>
              </a:ext>
            </a:extLst>
          </p:cNvPr>
          <p:cNvCxnSpPr/>
          <p:nvPr/>
        </p:nvCxnSpPr>
        <p:spPr>
          <a:xfrm>
            <a:off x="8327611" y="4617842"/>
            <a:ext cx="136774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ADC1A2C-E2D9-4E37-CC13-5FBEB434CA5E}"/>
              </a:ext>
            </a:extLst>
          </p:cNvPr>
          <p:cNvSpPr txBox="1"/>
          <p:nvPr/>
        </p:nvSpPr>
        <p:spPr>
          <a:xfrm>
            <a:off x="9660590" y="4389999"/>
            <a:ext cx="147619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AVG(</a:t>
            </a:r>
            <a:r>
              <a:rPr lang="en-US" altLang="zh-CN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critic_grade</a:t>
            </a:r>
            <a:r>
              <a:rPr lang="en-US" altLang="zh-C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GB" altLang="zh-CN" sz="105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media_views</a:t>
            </a:r>
            <a:endParaRPr lang="en-GB" altLang="zh-CN" sz="105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GB" altLang="zh-CN" sz="105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WHERE G</a:t>
            </a:r>
            <a:r>
              <a:rPr lang="en-US" altLang="zh-CN" sz="105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_ID = ?</a:t>
            </a:r>
            <a:endParaRPr lang="en-GB" altLang="zh-CN" sz="11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EE85D55-DBCF-B486-A2BA-F1A3F63A6A5C}"/>
              </a:ext>
            </a:extLst>
          </p:cNvPr>
          <p:cNvCxnSpPr>
            <a:cxnSpLocks/>
          </p:cNvCxnSpPr>
          <p:nvPr/>
        </p:nvCxnSpPr>
        <p:spPr>
          <a:xfrm>
            <a:off x="8362373" y="5503518"/>
            <a:ext cx="127982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DBDAF9B-2E2E-4862-90F4-7EB0F03A648D}"/>
              </a:ext>
            </a:extLst>
          </p:cNvPr>
          <p:cNvSpPr txBox="1"/>
          <p:nvPr/>
        </p:nvSpPr>
        <p:spPr>
          <a:xfrm>
            <a:off x="8693142" y="5267676"/>
            <a:ext cx="1002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</a:t>
            </a:r>
            <a:r>
              <a:rPr lang="en-GB" altLang="zh-CN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ull</a:t>
            </a:r>
            <a:r>
              <a:rPr lang="en-GB" altLang="zh-CN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zh-CN" altLang="en-US" sz="1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26DF142-B590-AD0A-551D-E6E2945F9C26}"/>
              </a:ext>
            </a:extLst>
          </p:cNvPr>
          <p:cNvCxnSpPr>
            <a:cxnSpLocks/>
          </p:cNvCxnSpPr>
          <p:nvPr/>
        </p:nvCxnSpPr>
        <p:spPr>
          <a:xfrm flipH="1">
            <a:off x="8362373" y="4780402"/>
            <a:ext cx="133297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2CCC4FFD-CB19-D635-EA6D-E11AC957410B}"/>
              </a:ext>
            </a:extLst>
          </p:cNvPr>
          <p:cNvSpPr txBox="1"/>
          <p:nvPr/>
        </p:nvSpPr>
        <p:spPr>
          <a:xfrm>
            <a:off x="7569965" y="6316343"/>
            <a:ext cx="129453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chemeClr val="bg1"/>
                </a:solidFill>
              </a:rPr>
              <a:t>Critic_Score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1C1C493-5B71-24DB-C65D-88EE5CB21C02}"/>
              </a:ext>
            </a:extLst>
          </p:cNvPr>
          <p:cNvSpPr txBox="1"/>
          <p:nvPr/>
        </p:nvSpPr>
        <p:spPr>
          <a:xfrm>
            <a:off x="9711385" y="5226826"/>
            <a:ext cx="1284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The system will determine that it is a null value and return "TBD"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5DA9D9C-4F78-6220-9DE3-DB815082E435}"/>
              </a:ext>
            </a:extLst>
          </p:cNvPr>
          <p:cNvCxnSpPr>
            <a:cxnSpLocks/>
          </p:cNvCxnSpPr>
          <p:nvPr/>
        </p:nvCxnSpPr>
        <p:spPr>
          <a:xfrm flipH="1">
            <a:off x="8362373" y="5749666"/>
            <a:ext cx="133297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 descr="图形用户界面, 网站&#10;&#10;描述已自动生成">
            <a:extLst>
              <a:ext uri="{FF2B5EF4-FFF2-40B4-BE49-F238E27FC236}">
                <a16:creationId xmlns:a16="http://schemas.microsoft.com/office/drawing/2014/main" id="{3BB25A99-094B-79CE-C9CC-D649533F9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0" y="1250528"/>
            <a:ext cx="7058217" cy="3831968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F98A5110-B835-8C70-1AF3-71A18ED11463}"/>
              </a:ext>
            </a:extLst>
          </p:cNvPr>
          <p:cNvSpPr/>
          <p:nvPr/>
        </p:nvSpPr>
        <p:spPr>
          <a:xfrm>
            <a:off x="1819275" y="2705100"/>
            <a:ext cx="1257300" cy="1171575"/>
          </a:xfrm>
          <a:prstGeom prst="roundRect">
            <a:avLst>
              <a:gd name="adj" fmla="val 2398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95381AE-FCA2-ED9C-F6B5-9600526346A7}"/>
              </a:ext>
            </a:extLst>
          </p:cNvPr>
          <p:cNvCxnSpPr>
            <a:endCxn id="32" idx="3"/>
          </p:cNvCxnSpPr>
          <p:nvPr/>
        </p:nvCxnSpPr>
        <p:spPr>
          <a:xfrm>
            <a:off x="3076575" y="3789953"/>
            <a:ext cx="6618777" cy="16085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15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日历&#10;&#10;中度可信度描述已自动生成">
            <a:extLst>
              <a:ext uri="{FF2B5EF4-FFF2-40B4-BE49-F238E27FC236}">
                <a16:creationId xmlns:a16="http://schemas.microsoft.com/office/drawing/2014/main" id="{C46C79EF-FBCF-A410-3B9F-D631ED348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 b="179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8DD56A-713D-34C6-DE36-E4267BEB7759}"/>
              </a:ext>
            </a:extLst>
          </p:cNvPr>
          <p:cNvSpPr/>
          <p:nvPr/>
        </p:nvSpPr>
        <p:spPr>
          <a:xfrm>
            <a:off x="0" y="-22895"/>
            <a:ext cx="12192000" cy="6880895"/>
          </a:xfrm>
          <a:prstGeom prst="rect">
            <a:avLst/>
          </a:prstGeom>
          <a:gradFill flip="none" rotWithShape="1">
            <a:gsLst>
              <a:gs pos="31000">
                <a:schemeClr val="tx1">
                  <a:lumMod val="0"/>
                </a:schemeClr>
              </a:gs>
              <a:gs pos="100000">
                <a:srgbClr val="000000"/>
              </a:gs>
              <a:gs pos="87000">
                <a:schemeClr val="tx1">
                  <a:alpha val="89000"/>
                </a:schemeClr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F7E4F23-02D5-B642-6AF9-96A715F8B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30" y="177523"/>
            <a:ext cx="1738212" cy="319264"/>
          </a:xfrm>
          <a:prstGeom prst="rect">
            <a:avLst/>
          </a:prstGeom>
        </p:spPr>
      </p:pic>
      <p:pic>
        <p:nvPicPr>
          <p:cNvPr id="6" name="Picture 6" descr="School of Communication and Film">
            <a:extLst>
              <a:ext uri="{FF2B5EF4-FFF2-40B4-BE49-F238E27FC236}">
                <a16:creationId xmlns:a16="http://schemas.microsoft.com/office/drawing/2014/main" id="{EB407E4B-A603-F5FF-E430-EFAD98950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699" y="180728"/>
            <a:ext cx="1483544" cy="3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16CD945-36B5-8DC7-42A4-EED8A7112481}"/>
              </a:ext>
            </a:extLst>
          </p:cNvPr>
          <p:cNvSpPr/>
          <p:nvPr/>
        </p:nvSpPr>
        <p:spPr>
          <a:xfrm>
            <a:off x="380201" y="1146508"/>
            <a:ext cx="11549041" cy="4154214"/>
          </a:xfrm>
          <a:prstGeom prst="roundRect">
            <a:avLst>
              <a:gd name="adj" fmla="val 319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58A2DC-D7CC-DE54-7CFE-D3991106A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463" y="1281259"/>
            <a:ext cx="303633" cy="3077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4C1643-E5BA-FB13-66D2-1544EAF7C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228" y="1281259"/>
            <a:ext cx="1220034" cy="352253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3B1B3B6-A3BD-9AE4-0AA7-052014CEC921}"/>
              </a:ext>
            </a:extLst>
          </p:cNvPr>
          <p:cNvSpPr/>
          <p:nvPr/>
        </p:nvSpPr>
        <p:spPr>
          <a:xfrm>
            <a:off x="380201" y="1723746"/>
            <a:ext cx="11549041" cy="49936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altLang="zh-CN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E0E4C6-5949-BFC4-6292-DB5B82923088}"/>
              </a:ext>
            </a:extLst>
          </p:cNvPr>
          <p:cNvSpPr txBox="1"/>
          <p:nvPr/>
        </p:nvSpPr>
        <p:spPr>
          <a:xfrm>
            <a:off x="7407797" y="1250461"/>
            <a:ext cx="593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solidFill>
                  <a:schemeClr val="bg1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The 2020-2022 Game Analysis Report</a:t>
            </a:r>
            <a:endParaRPr lang="en-GB" altLang="zh-CN" sz="1800" kern="100" dirty="0">
              <a:solidFill>
                <a:schemeClr val="bg1"/>
              </a:solidFill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 descr="图示, 示意图&#10;&#10;描述已自动生成">
            <a:extLst>
              <a:ext uri="{FF2B5EF4-FFF2-40B4-BE49-F238E27FC236}">
                <a16:creationId xmlns:a16="http://schemas.microsoft.com/office/drawing/2014/main" id="{FF20D229-434B-17FA-0997-FA8E34F15B3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478" t="1661" r="2754" b="70736"/>
          <a:stretch>
            <a:fillRect/>
          </a:stretch>
        </p:blipFill>
        <p:spPr>
          <a:xfrm>
            <a:off x="509861" y="1877141"/>
            <a:ext cx="2606588" cy="1407009"/>
          </a:xfrm>
          <a:prstGeom prst="rect">
            <a:avLst/>
          </a:prstGeom>
        </p:spPr>
      </p:pic>
      <p:pic>
        <p:nvPicPr>
          <p:cNvPr id="23" name="图片 22" descr="图示, 示意图&#10;&#10;描述已自动生成">
            <a:extLst>
              <a:ext uri="{FF2B5EF4-FFF2-40B4-BE49-F238E27FC236}">
                <a16:creationId xmlns:a16="http://schemas.microsoft.com/office/drawing/2014/main" id="{52AAF009-D739-2ED9-411B-AC8D69DC594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287" t="35134" r="5097" b="39938"/>
          <a:stretch>
            <a:fillRect/>
          </a:stretch>
        </p:blipFill>
        <p:spPr>
          <a:xfrm>
            <a:off x="3174298" y="1940992"/>
            <a:ext cx="2850582" cy="140700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34A42A-83AA-33FA-8360-E95F341CA0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" b="1738"/>
          <a:stretch>
            <a:fillRect/>
          </a:stretch>
        </p:blipFill>
        <p:spPr>
          <a:xfrm>
            <a:off x="1506588" y="4116790"/>
            <a:ext cx="3660743" cy="1620554"/>
          </a:xfrm>
          <a:prstGeom prst="rect">
            <a:avLst/>
          </a:prstGeom>
        </p:spPr>
      </p:pic>
      <p:pic>
        <p:nvPicPr>
          <p:cNvPr id="25" name="图片 24" descr="图形用户界面&#10;&#10;描述已自动生成">
            <a:extLst>
              <a:ext uri="{FF2B5EF4-FFF2-40B4-BE49-F238E27FC236}">
                <a16:creationId xmlns:a16="http://schemas.microsoft.com/office/drawing/2014/main" id="{6580FB8F-CFED-F7E2-75F7-C8E61131F90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549" t="1000" r="3826" b="79937"/>
          <a:stretch>
            <a:fillRect/>
          </a:stretch>
        </p:blipFill>
        <p:spPr>
          <a:xfrm>
            <a:off x="6509599" y="2079211"/>
            <a:ext cx="2426002" cy="1286577"/>
          </a:xfrm>
          <a:prstGeom prst="rect">
            <a:avLst/>
          </a:prstGeom>
        </p:spPr>
      </p:pic>
      <p:pic>
        <p:nvPicPr>
          <p:cNvPr id="26" name="图片 25" descr="图形用户界面&#10;&#10;描述已自动生成">
            <a:extLst>
              <a:ext uri="{FF2B5EF4-FFF2-40B4-BE49-F238E27FC236}">
                <a16:creationId xmlns:a16="http://schemas.microsoft.com/office/drawing/2014/main" id="{E6672887-00E3-D14A-EAF6-0D498E927D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724" t="25621" r="4303" b="54631"/>
          <a:stretch>
            <a:fillRect/>
          </a:stretch>
        </p:blipFill>
        <p:spPr>
          <a:xfrm>
            <a:off x="9123372" y="2071844"/>
            <a:ext cx="2503176" cy="1384178"/>
          </a:xfrm>
          <a:prstGeom prst="rect">
            <a:avLst/>
          </a:prstGeom>
        </p:spPr>
      </p:pic>
      <p:pic>
        <p:nvPicPr>
          <p:cNvPr id="27" name="图片 26" descr="图形用户界面&#10;&#10;描述已自动生成">
            <a:extLst>
              <a:ext uri="{FF2B5EF4-FFF2-40B4-BE49-F238E27FC236}">
                <a16:creationId xmlns:a16="http://schemas.microsoft.com/office/drawing/2014/main" id="{5C6F62D4-B20F-E23E-AF13-BCAA2CA1D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73365" r="4059" b="4788"/>
          <a:stretch>
            <a:fillRect/>
          </a:stretch>
        </p:blipFill>
        <p:spPr>
          <a:xfrm>
            <a:off x="6548767" y="3558332"/>
            <a:ext cx="2386833" cy="1383671"/>
          </a:xfrm>
          <a:prstGeom prst="rect">
            <a:avLst/>
          </a:prstGeom>
        </p:spPr>
      </p:pic>
      <p:pic>
        <p:nvPicPr>
          <p:cNvPr id="28" name="图片 27" descr="图形用户界面&#10;&#10;描述已自动生成">
            <a:extLst>
              <a:ext uri="{FF2B5EF4-FFF2-40B4-BE49-F238E27FC236}">
                <a16:creationId xmlns:a16="http://schemas.microsoft.com/office/drawing/2014/main" id="{54F0C06B-19B0-2E19-8697-1BAA823A0FC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549" t="50484" r="5363" b="29818"/>
          <a:stretch>
            <a:fillRect/>
          </a:stretch>
        </p:blipFill>
        <p:spPr>
          <a:xfrm>
            <a:off x="9117053" y="3669775"/>
            <a:ext cx="2503176" cy="139335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728B0A9-B2D4-BFAA-4751-15CCFBB851D4}"/>
              </a:ext>
            </a:extLst>
          </p:cNvPr>
          <p:cNvSpPr txBox="1"/>
          <p:nvPr/>
        </p:nvSpPr>
        <p:spPr>
          <a:xfrm>
            <a:off x="6317502" y="5332322"/>
            <a:ext cx="549429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Best Game from 2020 to 2022 is {DISCO ELYSIUM: THE FINAL CUT</a:t>
            </a:r>
            <a:r>
              <a:rPr lang="en-US" altLang="zh-CN" sz="1100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100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PC} considered by media.</a:t>
            </a:r>
            <a:endParaRPr lang="en-US" altLang="zh-CN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marR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Best Game from 2020 to 2022 is {SUPERLIMINAL - Xbox One} considered by</a:t>
            </a:r>
            <a:r>
              <a:rPr lang="en-US" altLang="zh-CN" sz="1100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users.</a:t>
            </a:r>
            <a:endParaRPr lang="en-US" altLang="zh-CN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marR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Biggest Difference (in user and media reviews) Game</a:t>
            </a:r>
            <a:r>
              <a:rPr lang="en-US" altLang="zh-CN" sz="1100" kern="1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between 2020-2022 is {TOM CLANCY'S THE DIVISION 2: WARLORDS OF NEW YORK-PC}</a:t>
            </a:r>
            <a:endParaRPr lang="en-US" altLang="zh-CN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marR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Most Popular Game from 2020 to 2022 is {THE LAST OF US PART 2 - PlayStation4}.</a:t>
            </a:r>
            <a:endParaRPr lang="en-US" altLang="zh-CN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2AA9E62-8AC6-A8B4-7862-886251B63D85}"/>
              </a:ext>
            </a:extLst>
          </p:cNvPr>
          <p:cNvSpPr txBox="1"/>
          <p:nvPr/>
        </p:nvSpPr>
        <p:spPr>
          <a:xfrm>
            <a:off x="635725" y="3392861"/>
            <a:ext cx="4948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{2020 to 2022}, the media rating good rating increased by {5.6%} , medium rating by {5.1%} and bad rating by {0.52%}.</a:t>
            </a:r>
            <a:endParaRPr lang="en-US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8BC3475-C4CA-39D9-F798-B601CE293249}"/>
              </a:ext>
            </a:extLst>
          </p:cNvPr>
          <p:cNvSpPr txBox="1"/>
          <p:nvPr/>
        </p:nvSpPr>
        <p:spPr>
          <a:xfrm>
            <a:off x="599111" y="5877960"/>
            <a:ext cx="5369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most frequent genre between{2020-2022} was{2D genre: Adventure}, which accounts for {22.8%} of all genres. The most frequent game level between {2020-2022} was the {T} level, accounting for {36%} of all levels.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755BCD3-D220-D2FC-A6AE-A5BE0FAEB757}"/>
              </a:ext>
            </a:extLst>
          </p:cNvPr>
          <p:cNvCxnSpPr/>
          <p:nvPr/>
        </p:nvCxnSpPr>
        <p:spPr>
          <a:xfrm>
            <a:off x="6187440" y="2071844"/>
            <a:ext cx="0" cy="427623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01B5CE9-F718-343B-2543-EA6FC3AF951B}"/>
              </a:ext>
            </a:extLst>
          </p:cNvPr>
          <p:cNvCxnSpPr>
            <a:cxnSpLocks/>
          </p:cNvCxnSpPr>
          <p:nvPr/>
        </p:nvCxnSpPr>
        <p:spPr>
          <a:xfrm flipH="1">
            <a:off x="635725" y="3952240"/>
            <a:ext cx="5551715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F8CD054-739D-55D8-51B9-13170F0187F6}"/>
              </a:ext>
            </a:extLst>
          </p:cNvPr>
          <p:cNvSpPr txBox="1"/>
          <p:nvPr/>
        </p:nvSpPr>
        <p:spPr>
          <a:xfrm>
            <a:off x="217117" y="392975"/>
            <a:ext cx="3541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TEMPLATE 5</a:t>
            </a:r>
            <a:endParaRPr lang="zh-CN" altLang="en-US" sz="32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1C67B7-2442-4FA6-B731-31BF38488530}"/>
              </a:ext>
            </a:extLst>
          </p:cNvPr>
          <p:cNvSpPr/>
          <p:nvPr/>
        </p:nvSpPr>
        <p:spPr>
          <a:xfrm flipV="1">
            <a:off x="1086" y="549274"/>
            <a:ext cx="149386" cy="307252"/>
          </a:xfrm>
          <a:prstGeom prst="rect">
            <a:avLst/>
          </a:prstGeom>
          <a:gradFill>
            <a:gsLst>
              <a:gs pos="31000">
                <a:srgbClr val="FFC000"/>
              </a:gs>
              <a:gs pos="87000">
                <a:srgbClr val="FFFF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8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日历&#10;&#10;中度可信度描述已自动生成">
            <a:extLst>
              <a:ext uri="{FF2B5EF4-FFF2-40B4-BE49-F238E27FC236}">
                <a16:creationId xmlns:a16="http://schemas.microsoft.com/office/drawing/2014/main" id="{C46C79EF-FBCF-A410-3B9F-D631ED348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 b="179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8DD56A-713D-34C6-DE36-E4267BEB7759}"/>
              </a:ext>
            </a:extLst>
          </p:cNvPr>
          <p:cNvSpPr/>
          <p:nvPr/>
        </p:nvSpPr>
        <p:spPr>
          <a:xfrm>
            <a:off x="0" y="-22895"/>
            <a:ext cx="12192000" cy="6880895"/>
          </a:xfrm>
          <a:prstGeom prst="rect">
            <a:avLst/>
          </a:prstGeom>
          <a:gradFill flip="none" rotWithShape="1">
            <a:gsLst>
              <a:gs pos="31000">
                <a:schemeClr val="tx1">
                  <a:lumMod val="0"/>
                </a:schemeClr>
              </a:gs>
              <a:gs pos="100000">
                <a:srgbClr val="000000"/>
              </a:gs>
              <a:gs pos="87000">
                <a:schemeClr val="tx1">
                  <a:alpha val="89000"/>
                </a:schemeClr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F7E4F23-02D5-B642-6AF9-96A715F8B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4730" y="177523"/>
            <a:ext cx="1738212" cy="319264"/>
          </a:xfrm>
          <a:prstGeom prst="rect">
            <a:avLst/>
          </a:prstGeom>
        </p:spPr>
      </p:pic>
      <p:pic>
        <p:nvPicPr>
          <p:cNvPr id="6" name="Picture 6" descr="School of Communication and Film">
            <a:extLst>
              <a:ext uri="{FF2B5EF4-FFF2-40B4-BE49-F238E27FC236}">
                <a16:creationId xmlns:a16="http://schemas.microsoft.com/office/drawing/2014/main" id="{EB407E4B-A603-F5FF-E430-EFAD98950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699" y="180728"/>
            <a:ext cx="1483544" cy="3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16CD945-36B5-8DC7-42A4-EED8A7112481}"/>
              </a:ext>
            </a:extLst>
          </p:cNvPr>
          <p:cNvSpPr/>
          <p:nvPr/>
        </p:nvSpPr>
        <p:spPr>
          <a:xfrm>
            <a:off x="380201" y="1146508"/>
            <a:ext cx="11549041" cy="4154214"/>
          </a:xfrm>
          <a:prstGeom prst="roundRect">
            <a:avLst>
              <a:gd name="adj" fmla="val 319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58A2DC-D7CC-DE54-7CFE-D3991106A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463" y="1281259"/>
            <a:ext cx="303633" cy="3077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4C1643-E5BA-FB13-66D2-1544EAF7C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228" y="1281259"/>
            <a:ext cx="1220034" cy="352253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3B1B3B6-A3BD-9AE4-0AA7-052014CEC921}"/>
              </a:ext>
            </a:extLst>
          </p:cNvPr>
          <p:cNvSpPr/>
          <p:nvPr/>
        </p:nvSpPr>
        <p:spPr>
          <a:xfrm>
            <a:off x="380201" y="1723746"/>
            <a:ext cx="11549041" cy="49936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altLang="zh-CN" sz="11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E0E4C6-5949-BFC4-6292-DB5B82923088}"/>
              </a:ext>
            </a:extLst>
          </p:cNvPr>
          <p:cNvSpPr txBox="1"/>
          <p:nvPr/>
        </p:nvSpPr>
        <p:spPr>
          <a:xfrm>
            <a:off x="8181975" y="1250461"/>
            <a:ext cx="362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solidFill>
                  <a:schemeClr val="bg1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Insert new row into databases</a:t>
            </a:r>
            <a:endParaRPr lang="en-GB" altLang="zh-CN" sz="1800" kern="100" dirty="0">
              <a:solidFill>
                <a:schemeClr val="bg1"/>
              </a:solidFill>
              <a:effectLst/>
              <a:latin typeface="HarmonyOS Sans SC" panose="00000500000000000000" pitchFamily="2" charset="-122"/>
              <a:ea typeface="HarmonyOS Sans SC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8BC3475-C4CA-39D9-F798-B601CE293249}"/>
              </a:ext>
            </a:extLst>
          </p:cNvPr>
          <p:cNvSpPr txBox="1"/>
          <p:nvPr/>
        </p:nvSpPr>
        <p:spPr>
          <a:xfrm>
            <a:off x="6362501" y="6348082"/>
            <a:ext cx="53694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Easily alter all value of new rows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755BCD3-D220-D2FC-A6AE-A5BE0FAEB757}"/>
              </a:ext>
            </a:extLst>
          </p:cNvPr>
          <p:cNvCxnSpPr/>
          <p:nvPr/>
        </p:nvCxnSpPr>
        <p:spPr>
          <a:xfrm>
            <a:off x="6187440" y="2071844"/>
            <a:ext cx="0" cy="427623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F8CD054-739D-55D8-51B9-13170F0187F6}"/>
              </a:ext>
            </a:extLst>
          </p:cNvPr>
          <p:cNvSpPr txBox="1"/>
          <p:nvPr/>
        </p:nvSpPr>
        <p:spPr>
          <a:xfrm>
            <a:off x="217117" y="392975"/>
            <a:ext cx="3541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INSERTION</a:t>
            </a:r>
            <a:endParaRPr lang="zh-CN" altLang="en-US" sz="32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1C67B7-2442-4FA6-B731-31BF38488530}"/>
              </a:ext>
            </a:extLst>
          </p:cNvPr>
          <p:cNvSpPr/>
          <p:nvPr/>
        </p:nvSpPr>
        <p:spPr>
          <a:xfrm flipV="1">
            <a:off x="1086" y="549274"/>
            <a:ext cx="149386" cy="307252"/>
          </a:xfrm>
          <a:prstGeom prst="rect">
            <a:avLst/>
          </a:prstGeom>
          <a:gradFill>
            <a:gsLst>
              <a:gs pos="31000">
                <a:srgbClr val="FFC000"/>
              </a:gs>
              <a:gs pos="87000">
                <a:srgbClr val="FFFF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6F54E4-4809-234D-50B7-FFC4EE03D3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966" y="2124258"/>
            <a:ext cx="5029716" cy="4276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084BCE8-A766-3784-4AF1-D478C5302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9447" y="3947965"/>
            <a:ext cx="5004981" cy="24525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1FA656-48C1-0915-8788-2A7ED7D8E1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4685" y="2929094"/>
            <a:ext cx="5317236" cy="116483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4957B8B-C365-1DC6-8315-759415996C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7642" y="1887785"/>
            <a:ext cx="4168501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3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549</Words>
  <Application>Microsoft Office PowerPoint</Application>
  <PresentationFormat>宽屏</PresentationFormat>
  <Paragraphs>54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HarmonyOS Sans SC Black</vt:lpstr>
      <vt:lpstr>宋体</vt:lpstr>
      <vt:lpstr>Arial</vt:lpstr>
      <vt:lpstr>HelveticaExt-Normal</vt:lpstr>
      <vt:lpstr>OPPOSans M</vt:lpstr>
      <vt:lpstr>等线 Light</vt:lpstr>
      <vt:lpstr>HarmonyOS Sans SC</vt:lpstr>
      <vt:lpstr>Calibri</vt:lpstr>
      <vt:lpstr>Times New Roman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蒋 卓昊</dc:creator>
  <cp:lastModifiedBy>范特西</cp:lastModifiedBy>
  <cp:revision>24</cp:revision>
  <dcterms:created xsi:type="dcterms:W3CDTF">2022-11-24T08:59:34Z</dcterms:created>
  <dcterms:modified xsi:type="dcterms:W3CDTF">2022-11-29T04:37:59Z</dcterms:modified>
</cp:coreProperties>
</file>